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  <p:sldMasterId id="2147483803" r:id="rId2"/>
    <p:sldMasterId id="2147483804" r:id="rId3"/>
    <p:sldMasterId id="2147483805" r:id="rId4"/>
    <p:sldMasterId id="2147483806" r:id="rId5"/>
    <p:sldMasterId id="2147483807" r:id="rId6"/>
    <p:sldMasterId id="2147483808" r:id="rId7"/>
  </p:sldMasterIdLst>
  <p:notesMasterIdLst>
    <p:notesMasterId r:id="rId38"/>
  </p:notesMasterIdLst>
  <p:sldIdLst>
    <p:sldId id="256" r:id="rId8"/>
    <p:sldId id="257" r:id="rId9"/>
    <p:sldId id="267" r:id="rId10"/>
    <p:sldId id="258" r:id="rId11"/>
    <p:sldId id="259" r:id="rId12"/>
    <p:sldId id="260" r:id="rId13"/>
    <p:sldId id="261" r:id="rId14"/>
    <p:sldId id="263" r:id="rId15"/>
    <p:sldId id="264" r:id="rId16"/>
    <p:sldId id="265" r:id="rId17"/>
    <p:sldId id="287" r:id="rId18"/>
    <p:sldId id="266" r:id="rId19"/>
    <p:sldId id="285" r:id="rId20"/>
    <p:sldId id="286" r:id="rId21"/>
    <p:sldId id="262" r:id="rId22"/>
    <p:sldId id="268" r:id="rId23"/>
    <p:sldId id="269" r:id="rId24"/>
    <p:sldId id="270" r:id="rId25"/>
    <p:sldId id="271" r:id="rId26"/>
    <p:sldId id="284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56" y="5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953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50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26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834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887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971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660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0497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388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936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51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736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786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13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383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0279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8487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9494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3980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798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60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1479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0150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5123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3655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8721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8965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7507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47363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3992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25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2066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4524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20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9886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1672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658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2957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4285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92209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60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5047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9054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8005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7188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6357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1050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8073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9853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6933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593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0641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4992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6891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9153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2900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7934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3885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3979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7765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4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2059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0744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93523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44333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50042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7169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66126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6116CE-C4A3-4A05-B2D7-7C2E9A889C0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93E5F-521B-4CAD-9D3A-AE923D912D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28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11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87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03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81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00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66F1F-CE9B-4651-A6AA-CD717754106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46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51.png"/><Relationship Id="rId4" Type="http://schemas.openxmlformats.org/officeDocument/2006/relationships/image" Target="../media/image8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8.png"/><Relationship Id="rId7" Type="http://schemas.openxmlformats.org/officeDocument/2006/relationships/image" Target="../media/image5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1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4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66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11.png"/><Relationship Id="rId10" Type="http://schemas.openxmlformats.org/officeDocument/2006/relationships/image" Target="../media/image74.png"/><Relationship Id="rId4" Type="http://schemas.openxmlformats.org/officeDocument/2006/relationships/image" Target="../media/image18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9.png"/><Relationship Id="rId7" Type="http://schemas.openxmlformats.org/officeDocument/2006/relationships/image" Target="../media/image7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10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11.png"/><Relationship Id="rId10" Type="http://schemas.openxmlformats.org/officeDocument/2006/relationships/image" Target="../media/image85.png"/><Relationship Id="rId4" Type="http://schemas.openxmlformats.org/officeDocument/2006/relationships/image" Target="../media/image13.png"/><Relationship Id="rId9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0.png"/><Relationship Id="rId7" Type="http://schemas.openxmlformats.org/officeDocument/2006/relationships/image" Target="../media/image8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86.png"/><Relationship Id="rId3" Type="http://schemas.openxmlformats.org/officeDocument/2006/relationships/image" Target="../media/image10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11.png"/><Relationship Id="rId10" Type="http://schemas.openxmlformats.org/officeDocument/2006/relationships/image" Target="../media/image95.png"/><Relationship Id="rId4" Type="http://schemas.openxmlformats.org/officeDocument/2006/relationships/image" Target="../media/image13.png"/><Relationship Id="rId9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0.png"/><Relationship Id="rId7" Type="http://schemas.openxmlformats.org/officeDocument/2006/relationships/image" Target="../media/image9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.png"/><Relationship Id="rId7" Type="http://schemas.openxmlformats.org/officeDocument/2006/relationships/image" Target="../media/image10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.png"/><Relationship Id="rId7" Type="http://schemas.openxmlformats.org/officeDocument/2006/relationships/image" Target="../media/image10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1.png"/><Relationship Id="rId10" Type="http://schemas.openxmlformats.org/officeDocument/2006/relationships/image" Target="../media/image86.png"/><Relationship Id="rId4" Type="http://schemas.openxmlformats.org/officeDocument/2006/relationships/image" Target="../media/image15.png"/><Relationship Id="rId9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.png"/><Relationship Id="rId7" Type="http://schemas.openxmlformats.org/officeDocument/2006/relationships/image" Target="../media/image10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1.png"/><Relationship Id="rId10" Type="http://schemas.openxmlformats.org/officeDocument/2006/relationships/image" Target="../media/image86.png"/><Relationship Id="rId4" Type="http://schemas.openxmlformats.org/officeDocument/2006/relationships/image" Target="../media/image15.png"/><Relationship Id="rId9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5.png"/><Relationship Id="rId5" Type="http://schemas.openxmlformats.org/officeDocument/2006/relationships/image" Target="../media/image12.png"/><Relationship Id="rId10" Type="http://schemas.openxmlformats.org/officeDocument/2006/relationships/image" Target="../media/image24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8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0.png"/><Relationship Id="rId7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.png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922" y="8102293"/>
            <a:ext cx="18362636" cy="2193907"/>
            <a:chOff x="-76922" y="8102293"/>
            <a:chExt cx="18362636" cy="2193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922" y="8102293"/>
              <a:ext cx="18362636" cy="2193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8751" y="8657751"/>
            <a:ext cx="7197357" cy="627662"/>
          </a:xfrm>
          <a:prstGeom prst="rect">
            <a:avLst/>
          </a:prstGeom>
        </p:spPr>
      </p:pic>
      <p:pic>
        <p:nvPicPr>
          <p:cNvPr id="5" name="그림 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A2D0C6D-8310-F21D-25BD-FEA3E45BD2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5829300"/>
            <a:ext cx="4724400" cy="2376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112D0-E9F6-E25E-C19B-8664AC80402F}"/>
              </a:ext>
            </a:extLst>
          </p:cNvPr>
          <p:cNvSpPr txBox="1"/>
          <p:nvPr/>
        </p:nvSpPr>
        <p:spPr>
          <a:xfrm>
            <a:off x="4572000" y="3086100"/>
            <a:ext cx="94706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여행 사이트 제작 발표</a:t>
            </a:r>
            <a:endParaRPr lang="ko-KR" altLang="en-US" sz="6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800100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42" y="1047127"/>
            <a:ext cx="2069947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3824" y="2591106"/>
            <a:ext cx="5037197" cy="6416429"/>
            <a:chOff x="683824" y="2591106"/>
            <a:chExt cx="5037197" cy="6416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824" y="2591106"/>
              <a:ext cx="5037197" cy="6416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30545" y="2406107"/>
            <a:ext cx="5415743" cy="6380807"/>
            <a:chOff x="5730545" y="2406107"/>
            <a:chExt cx="5415743" cy="6380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0545" y="2406107"/>
              <a:ext cx="5415743" cy="63808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40584" y="983317"/>
            <a:ext cx="3524545" cy="8073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23627" y="1741436"/>
            <a:ext cx="4426254" cy="6754988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1887200" y="6935633"/>
            <a:ext cx="4572000" cy="1560791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277600" y="8803243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☞ 두가지 사진을 보여주기 위해 사진 위에 커서를 올리면                 </a:t>
            </a:r>
            <a:endParaRPr lang="en-US" altLang="ko-KR" dirty="0" smtClean="0"/>
          </a:p>
          <a:p>
            <a:r>
              <a:rPr lang="en-US" altLang="ko-KR" dirty="0" smtClean="0"/>
              <a:t>     </a:t>
            </a:r>
            <a:r>
              <a:rPr lang="ko-KR" altLang="en-US" dirty="0" smtClean="0"/>
              <a:t>이미지가 전환되는 </a:t>
            </a:r>
            <a:r>
              <a:rPr lang="en-US" altLang="ko-KR" sz="2400" b="1" dirty="0" smtClean="0"/>
              <a:t>hover</a:t>
            </a:r>
            <a:r>
              <a:rPr lang="ko-KR" altLang="en-US" dirty="0" smtClean="0"/>
              <a:t>를 </a:t>
            </a:r>
            <a:r>
              <a:rPr lang="ko-KR" altLang="en-US" sz="2000" dirty="0" smtClean="0"/>
              <a:t>사용했습니다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519" y="805763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09442" y="1047127"/>
            <a:ext cx="2069947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1807267" y="1247659"/>
              <a:ext cx="593239" cy="95238"/>
            </a:xfrm>
            <a:prstGeom prst="rect">
              <a:avLst/>
            </a:prstGeom>
          </p:spPr>
        </p:pic>
      </p:grpSp>
      <p:sp>
        <p:nvSpPr>
          <p:cNvPr id="1036" name="TextBox 1035"/>
          <p:cNvSpPr txBox="1"/>
          <p:nvPr/>
        </p:nvSpPr>
        <p:spPr>
          <a:xfrm>
            <a:off x="3505200" y="7658100"/>
            <a:ext cx="1447800" cy="47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5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js </a:t>
            </a:r>
            <a:r>
              <a:rPr lang="ko-KR" altLang="en-US" sz="25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코드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" t="4308" r="1887" b="4934"/>
          <a:stretch/>
        </p:blipFill>
        <p:spPr>
          <a:xfrm>
            <a:off x="647519" y="2249361"/>
            <a:ext cx="11658600" cy="3352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90"/>
          <a:stretch/>
        </p:blipFill>
        <p:spPr>
          <a:xfrm>
            <a:off x="13106400" y="305188"/>
            <a:ext cx="4724400" cy="9501752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2499568" y="7627235"/>
            <a:ext cx="8191681" cy="2332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이미지와 글을 묶은 태그에 </a:t>
            </a:r>
            <a:r>
              <a:rPr lang="en-US" altLang="ko-KR" sz="2400" b="1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position: relative;</a:t>
            </a:r>
            <a:r>
              <a:rPr lang="ko-KR" altLang="en-US" sz="2400" b="1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를 넣고</a:t>
            </a:r>
            <a:r>
              <a:rPr lang="en-US" altLang="ko-KR" sz="2400" b="1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</a:t>
            </a:r>
          </a:p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글씨에 </a:t>
            </a:r>
            <a:r>
              <a:rPr lang="en-US" altLang="ko-KR" sz="2400" b="1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position: absolute;</a:t>
            </a:r>
            <a:r>
              <a:rPr lang="ko-KR" altLang="en-US" sz="2400" b="1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를 넣어 사진 위에 글씨를 넣었습니다</a:t>
            </a:r>
            <a:r>
              <a:rPr lang="en-US" altLang="ko-KR" sz="2400" b="1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.</a:t>
            </a:r>
            <a:endParaRPr lang="ko-KR" altLang="en-US" sz="24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005629" y="344098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이미지의 크기 조정과 글자의 크기 </a:t>
            </a:r>
            <a:r>
              <a:rPr lang="ko-KR" altLang="en-US" b="1" dirty="0" smtClean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조절</a:t>
            </a:r>
            <a:endParaRPr lang="en-US" altLang="ko-KR" b="1" dirty="0">
              <a:solidFill>
                <a:schemeClr val="bg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80" b="49357"/>
          <a:stretch/>
        </p:blipFill>
        <p:spPr>
          <a:xfrm>
            <a:off x="744687" y="6038644"/>
            <a:ext cx="11464264" cy="18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2181" y="2068539"/>
            <a:ext cx="10109219" cy="38369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519" y="805763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09442" y="1047127"/>
            <a:ext cx="2069947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887200" y="352253"/>
            <a:ext cx="5967905" cy="4544133"/>
          </a:xfrm>
          <a:prstGeom prst="rect">
            <a:avLst/>
          </a:prstGeom>
        </p:spPr>
      </p:pic>
      <p:sp>
        <p:nvSpPr>
          <p:cNvPr id="1009" name="모서리가 둥근 사각형 설명선 1008"/>
          <p:cNvSpPr/>
          <p:nvPr/>
        </p:nvSpPr>
        <p:spPr>
          <a:xfrm>
            <a:off x="5486400" y="5981700"/>
            <a:ext cx="4343400" cy="2438400"/>
          </a:xfrm>
          <a:prstGeom prst="wedgeRoundRectCallout">
            <a:avLst>
              <a:gd name="adj1" fmla="val 41120"/>
              <a:gd name="adj2" fmla="val -74207"/>
              <a:gd name="adj3" fmla="val 16667"/>
            </a:avLst>
          </a:prstGeom>
          <a:solidFill>
            <a:schemeClr val="lt1"/>
          </a:solidFill>
          <a:ln>
            <a:solidFill>
              <a:srgbClr val="9D5CBB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08" name="그림 1007"/>
          <p:cNvPicPr>
            <a:picLocks noChangeAspect="1"/>
          </p:cNvPicPr>
          <p:nvPr/>
        </p:nvPicPr>
        <p:blipFill rotWithShape="1">
          <a:blip r:embed="rId8"/>
          <a:srcRect l="68750" t="49630" r="3330" b="25930"/>
          <a:stretch>
            <a:fillRect/>
          </a:stretch>
        </p:blipFill>
        <p:spPr>
          <a:xfrm>
            <a:off x="5943600" y="6362700"/>
            <a:ext cx="3446638" cy="1697598"/>
          </a:xfrm>
          <a:prstGeom prst="rect">
            <a:avLst/>
          </a:prstGeom>
        </p:spPr>
      </p:pic>
      <p:pic>
        <p:nvPicPr>
          <p:cNvPr id="1011" name="그림 1010"/>
          <p:cNvPicPr>
            <a:picLocks noChangeAspect="1"/>
          </p:cNvPicPr>
          <p:nvPr/>
        </p:nvPicPr>
        <p:blipFill rotWithShape="1">
          <a:blip r:embed="rId9"/>
          <a:srcRect l="10910"/>
          <a:stretch>
            <a:fillRect/>
          </a:stretch>
        </p:blipFill>
        <p:spPr>
          <a:xfrm>
            <a:off x="11887200" y="5229053"/>
            <a:ext cx="5982115" cy="4638847"/>
          </a:xfrm>
          <a:prstGeom prst="rect">
            <a:avLst/>
          </a:prstGeom>
        </p:spPr>
      </p:pic>
      <p:sp>
        <p:nvSpPr>
          <p:cNvPr id="1013" name="TextBox 1012"/>
          <p:cNvSpPr txBox="1"/>
          <p:nvPr/>
        </p:nvSpPr>
        <p:spPr>
          <a:xfrm>
            <a:off x="5486400" y="8724900"/>
            <a:ext cx="4724400" cy="109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함초롬돋움"/>
                <a:ea typeface="함초롬돋움"/>
                <a:cs typeface="함초롬돋움"/>
              </a:rPr>
              <a:t>카테고리 위에 </a:t>
            </a:r>
            <a:r>
              <a:rPr lang="ko-KR" altLang="en-US" sz="2200" b="1" u="sng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마우스 커서를 올리면</a:t>
            </a:r>
            <a:endParaRPr lang="ko-KR" altLang="en-US" sz="2200" b="1">
              <a:latin typeface="함초롬돋움"/>
              <a:ea typeface="함초롬돋움"/>
              <a:cs typeface="함초롬돋움"/>
            </a:endParaRPr>
          </a:p>
          <a:p>
            <a:pPr>
              <a:defRPr/>
            </a:pPr>
            <a:r>
              <a:rPr lang="ko-KR" altLang="en-US" sz="2200" b="1">
                <a:latin typeface="함초롬돋움"/>
                <a:ea typeface="함초롬돋움"/>
                <a:cs typeface="함초롬돋움"/>
              </a:rPr>
              <a:t>해당 칸의 </a:t>
            </a:r>
            <a:r>
              <a:rPr lang="ko-KR" altLang="en-US" sz="2200" b="1" u="sng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바탕 색이 변경</a:t>
            </a:r>
            <a:r>
              <a:rPr lang="ko-KR" altLang="en-US" sz="2200" b="1">
                <a:latin typeface="함초롬돋움"/>
                <a:ea typeface="함초롬돋움"/>
                <a:cs typeface="함초롬돋움"/>
              </a:rPr>
              <a:t>되도록</a:t>
            </a:r>
          </a:p>
          <a:p>
            <a:pPr>
              <a:defRPr/>
            </a:pPr>
            <a:r>
              <a:rPr lang="en-US" altLang="ko-KR" sz="2200" b="1">
                <a:latin typeface="함초롬돋움"/>
                <a:ea typeface="함초롬돋움"/>
                <a:cs typeface="함초롬돋움"/>
              </a:rPr>
              <a:t>a:hover</a:t>
            </a:r>
            <a:r>
              <a:rPr lang="ko-KR" altLang="en-US" sz="2200" b="1"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200" b="1">
                <a:latin typeface="함초롬돋움"/>
                <a:ea typeface="함초롬돋움"/>
                <a:cs typeface="함초롬돋움"/>
              </a:rPr>
              <a:t>css</a:t>
            </a:r>
            <a:r>
              <a:rPr lang="ko-KR" altLang="en-US" sz="2200" b="1">
                <a:latin typeface="함초롬돋움"/>
                <a:ea typeface="함초롬돋움"/>
                <a:cs typeface="함초롬돋움"/>
              </a:rPr>
              <a:t>를 적용</a:t>
            </a:r>
          </a:p>
        </p:txBody>
      </p:sp>
      <p:pic>
        <p:nvPicPr>
          <p:cNvPr id="1014" name="그림 10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86630" y="5943600"/>
            <a:ext cx="4061569" cy="3924300"/>
          </a:xfrm>
          <a:prstGeom prst="rect">
            <a:avLst/>
          </a:prstGeom>
        </p:spPr>
      </p:pic>
      <p:sp>
        <p:nvSpPr>
          <p:cNvPr id="1015" name="TextBox 1014"/>
          <p:cNvSpPr txBox="1"/>
          <p:nvPr/>
        </p:nvSpPr>
        <p:spPr>
          <a:xfrm>
            <a:off x="2971800" y="6078855"/>
            <a:ext cx="1447800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CSS</a:t>
            </a:r>
            <a:r>
              <a:rPr lang="ko-KR" altLang="en-US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코드</a:t>
            </a:r>
            <a:endParaRPr lang="ko-KR" altLang="en-US" b="1">
              <a:solidFill>
                <a:schemeClr val="lt1"/>
              </a:solidFill>
              <a:latin typeface="함초롬돋움"/>
              <a:cs typeface="함초롬돋움"/>
            </a:endParaRPr>
          </a:p>
        </p:txBody>
      </p:sp>
      <p:sp>
        <p:nvSpPr>
          <p:cNvPr id="1017" name="TextBox 1016"/>
          <p:cNvSpPr txBox="1"/>
          <p:nvPr/>
        </p:nvSpPr>
        <p:spPr>
          <a:xfrm>
            <a:off x="13944600" y="7033260"/>
            <a:ext cx="3657600" cy="1232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5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HTML</a:t>
            </a:r>
            <a:r>
              <a:rPr lang="ko-KR" altLang="en-US" sz="25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 코드</a:t>
            </a:r>
          </a:p>
          <a:p>
            <a:pPr algn="r">
              <a:defRPr/>
            </a:pPr>
            <a:endParaRPr lang="ko-KR" altLang="en-US" sz="2500" b="1">
              <a:solidFill>
                <a:schemeClr val="lt1"/>
              </a:solidFill>
              <a:latin typeface="함초롬돋움"/>
              <a:ea typeface="함초롬돋움"/>
              <a:cs typeface="함초롬돋움"/>
            </a:endParaRPr>
          </a:p>
          <a:p>
            <a:pPr algn="r">
              <a:defRPr/>
            </a:pPr>
            <a:r>
              <a:rPr lang="en-US" altLang="ko-KR" sz="25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ul-li</a:t>
            </a:r>
            <a:r>
              <a:rPr lang="ko-KR" altLang="en-US" sz="25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를 </a:t>
            </a:r>
            <a:r>
              <a:rPr lang="en-US" altLang="ko-KR" sz="25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div</a:t>
            </a:r>
            <a:r>
              <a:rPr lang="ko-KR" altLang="en-US" sz="25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로 묶어 활용</a:t>
            </a:r>
          </a:p>
        </p:txBody>
      </p:sp>
      <p:sp>
        <p:nvSpPr>
          <p:cNvPr id="1019" name="TextBox 1018"/>
          <p:cNvSpPr txBox="1"/>
          <p:nvPr/>
        </p:nvSpPr>
        <p:spPr>
          <a:xfrm>
            <a:off x="6096000" y="1261110"/>
            <a:ext cx="4724400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함초롬돋움"/>
                <a:ea typeface="함초롬돋움"/>
                <a:cs typeface="함초롬돋움"/>
              </a:rPr>
              <a:t>배너를 누를 시 새로운 창으로 열 수 있도록 </a:t>
            </a:r>
            <a:r>
              <a:rPr lang="en-US" altLang="ko-KR" sz="2200" b="1" u="sng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a</a:t>
            </a:r>
            <a:r>
              <a:rPr lang="ko-KR" altLang="en-US" sz="2200" b="1" u="sng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태그 </a:t>
            </a:r>
            <a:r>
              <a:rPr lang="en-US" altLang="ko-KR" sz="2200" b="1" u="sng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target</a:t>
            </a:r>
            <a:r>
              <a:rPr lang="ko-KR" altLang="en-US" sz="2200" b="1" u="sng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을 </a:t>
            </a:r>
            <a:r>
              <a:rPr lang="en-US" altLang="ko-KR" sz="2200" b="1" u="sng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blank</a:t>
            </a:r>
            <a:r>
              <a:rPr lang="ko-KR" altLang="en-US" sz="2200" b="1" u="sng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로 설정 </a:t>
            </a:r>
          </a:p>
        </p:txBody>
      </p:sp>
      <p:cxnSp>
        <p:nvCxnSpPr>
          <p:cNvPr id="1022" name="직선 화살표 연결선 1021"/>
          <p:cNvCxnSpPr/>
          <p:nvPr/>
        </p:nvCxnSpPr>
        <p:spPr>
          <a:xfrm rot="5400000">
            <a:off x="6553200" y="2095500"/>
            <a:ext cx="381000" cy="381000"/>
          </a:xfrm>
          <a:prstGeom prst="straightConnector1">
            <a:avLst/>
          </a:prstGeom>
          <a:ln>
            <a:solidFill>
              <a:srgbClr val="CC00FF"/>
            </a:solidFill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023" name="직선 화살표 연결선 1022"/>
          <p:cNvCxnSpPr/>
          <p:nvPr/>
        </p:nvCxnSpPr>
        <p:spPr>
          <a:xfrm rot="5400000">
            <a:off x="6248400" y="2628900"/>
            <a:ext cx="1524000" cy="457200"/>
          </a:xfrm>
          <a:prstGeom prst="straightConnector1">
            <a:avLst/>
          </a:prstGeom>
          <a:ln>
            <a:solidFill>
              <a:srgbClr val="CC00FF"/>
            </a:solidFill>
            <a:tailEnd type="arrow" w="med" len="med"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519" y="805763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291271" cy="7584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28900"/>
            <a:ext cx="5953956" cy="67732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701" y="419099"/>
            <a:ext cx="10722221" cy="93740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3411200" y="3276600"/>
            <a:ext cx="3429000" cy="114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버튼을 누르면 뜨는 팝업에서 창을 열면 바로 뜨는 팝업으로 변경하면서 쓰지않게 된 코드 </a:t>
            </a:r>
            <a:endParaRPr lang="ko-KR" altLang="en-US" sz="1600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11734800" y="3771900"/>
            <a:ext cx="1828800" cy="762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3411200" y="4534606"/>
            <a:ext cx="3429000" cy="114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팝업이 뜨고 닫기 버튼을 </a:t>
            </a:r>
            <a:r>
              <a:rPr lang="en-US" altLang="ko-KR" sz="16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</a:t>
            </a:r>
            <a:r>
              <a:rPr lang="ko-KR" altLang="en-US" sz="16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에 연결해서 누르면 팝업이 닫히는 코드</a:t>
            </a:r>
            <a:endParaRPr lang="ko-KR" altLang="en-US" sz="1600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4" name="오른쪽 중괄호 23"/>
          <p:cNvSpPr/>
          <p:nvPr/>
        </p:nvSpPr>
        <p:spPr>
          <a:xfrm>
            <a:off x="11391900" y="4076700"/>
            <a:ext cx="685800" cy="1143000"/>
          </a:xfrm>
          <a:prstGeom prst="righ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/>
          <p:nvPr/>
        </p:nvCxnSpPr>
        <p:spPr>
          <a:xfrm flipH="1" flipV="1">
            <a:off x="12268200" y="4648200"/>
            <a:ext cx="1295400" cy="4579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13716000" y="7962900"/>
            <a:ext cx="34290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팝업에 쓰인 이미지와 </a:t>
            </a:r>
            <a:r>
              <a:rPr lang="ko-KR" altLang="en-US" sz="1600" dirty="0" err="1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닫기버튼</a:t>
            </a:r>
            <a:endParaRPr lang="ko-KR" altLang="en-US" sz="1600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637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519" y="805763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291271" cy="7584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628900"/>
            <a:ext cx="5953956" cy="67732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161" y="266700"/>
            <a:ext cx="4276961" cy="976210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2093927" y="495300"/>
            <a:ext cx="5791200" cy="158466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팝업창의 위치를 정하는 코드</a:t>
            </a:r>
            <a:endParaRPr lang="ko-KR" altLang="en-US" b="1" dirty="0">
              <a:solidFill>
                <a:schemeClr val="bg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085218" y="2857500"/>
            <a:ext cx="5791200" cy="22098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팝업창의 크기와 배경색</a:t>
            </a:r>
            <a:r>
              <a:rPr lang="en-US" altLang="ko-KR" b="1" dirty="0" smtClean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여백 등등의 코드</a:t>
            </a:r>
            <a:endParaRPr lang="ko-KR" altLang="en-US" b="1" dirty="0">
              <a:solidFill>
                <a:schemeClr val="bg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2072155" y="7505700"/>
            <a:ext cx="5791200" cy="2133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닫기 버튼의 위치와 버튼의 디자인 설정</a:t>
            </a:r>
            <a:endParaRPr lang="ko-KR" altLang="en-US" b="1" dirty="0">
              <a:solidFill>
                <a:schemeClr val="bg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71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390" y="800100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42" y="1047127"/>
            <a:ext cx="2069947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36205" y="2476500"/>
            <a:ext cx="6629400" cy="621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90" y="2646415"/>
            <a:ext cx="5228563" cy="5562600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 rot="4234976">
            <a:off x="6517965" y="2097939"/>
            <a:ext cx="1027881" cy="109695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11719145" y="4759248"/>
            <a:ext cx="1219200" cy="1467899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594154" y="1278054"/>
            <a:ext cx="4000641" cy="1148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기본적인 </a:t>
            </a:r>
            <a:r>
              <a:rPr lang="en-US" altLang="ko-KR" sz="2000" b="1" dirty="0"/>
              <a:t>footer</a:t>
            </a:r>
            <a:r>
              <a:rPr lang="ko-KR" altLang="en-US" sz="2000" b="1" dirty="0"/>
              <a:t>부분을 만들기 위해</a:t>
            </a:r>
            <a:endParaRPr lang="en-US" altLang="ko-KR" sz="2000" b="1" dirty="0"/>
          </a:p>
          <a:p>
            <a:r>
              <a:rPr lang="en-US" altLang="ko-KR" sz="2000" b="1" dirty="0"/>
              <a:t>Footer, div,  a</a:t>
            </a:r>
            <a:r>
              <a:rPr lang="ko-KR" altLang="en-US" sz="2000" b="1" dirty="0"/>
              <a:t>태그 등을 이용하여 </a:t>
            </a:r>
            <a:r>
              <a:rPr lang="en-US" altLang="ko-KR" sz="2000" b="1" dirty="0"/>
              <a:t>footer</a:t>
            </a:r>
            <a:r>
              <a:rPr lang="ko-KR" altLang="en-US" sz="2000" b="1" dirty="0"/>
              <a:t>부분을 만들었습니다</a:t>
            </a:r>
            <a:r>
              <a:rPr lang="en-US" altLang="ko-KR" sz="2000" b="1" dirty="0"/>
              <a:t>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/>
              <a:t>홈페이지 화면에서 스크롤을 내려 밑으로 갔을 때 클릭 한 번으로 다시  </a:t>
            </a:r>
            <a:r>
              <a:rPr lang="ko-KR" altLang="en-US" sz="2000" b="1" dirty="0" err="1"/>
              <a:t>상단쪽으로</a:t>
            </a:r>
            <a:r>
              <a:rPr lang="ko-KR" altLang="en-US" sz="2000" b="1" dirty="0"/>
              <a:t> 가기 편하게 </a:t>
            </a:r>
            <a:r>
              <a:rPr lang="en-US" altLang="ko-KR" sz="2000" b="1" dirty="0"/>
              <a:t>top</a:t>
            </a:r>
            <a:r>
              <a:rPr lang="ko-KR" altLang="en-US" sz="2000" b="1" dirty="0"/>
              <a:t>버튼을 만들었습니다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 err="1"/>
              <a:t>scrollBtn</a:t>
            </a:r>
            <a:r>
              <a:rPr lang="ko-KR" altLang="en-US" sz="2000" b="1" dirty="0"/>
              <a:t>을 클릭 했을 때 실행되며 </a:t>
            </a:r>
            <a:r>
              <a:rPr lang="en-US" altLang="ko-KR" sz="2000" b="1" dirty="0" err="1"/>
              <a:t>EventListener</a:t>
            </a:r>
            <a:r>
              <a:rPr lang="ko-KR" altLang="en-US" sz="2000" b="1" dirty="0"/>
              <a:t>는 화살표 함수로 작성하였습니다</a:t>
            </a:r>
            <a:r>
              <a:rPr lang="en-US" altLang="ko-KR" sz="2000" b="1" dirty="0"/>
              <a:t>. </a:t>
            </a:r>
          </a:p>
          <a:p>
            <a:r>
              <a:rPr lang="ko-KR" altLang="en-US" sz="2000" b="1" dirty="0" err="1"/>
              <a:t>리스너</a:t>
            </a:r>
            <a:r>
              <a:rPr lang="ko-KR" altLang="en-US" sz="2000" b="1" dirty="0"/>
              <a:t> 내부에서 </a:t>
            </a:r>
            <a:r>
              <a:rPr lang="en-US" altLang="ko-KR" sz="2000" b="1" dirty="0" err="1"/>
              <a:t>scrollStep</a:t>
            </a:r>
            <a:r>
              <a:rPr lang="ko-KR" altLang="en-US" sz="2000" b="1" dirty="0"/>
              <a:t>변수를 선언하고 이 변수는 각 스크롤 단계마다 이동해야 할 픽셀 수를 계산하는 데 사용됩니다</a:t>
            </a:r>
            <a:r>
              <a:rPr lang="en-US" altLang="ko-KR" sz="2000" b="1" dirty="0"/>
              <a:t>. </a:t>
            </a:r>
            <a:r>
              <a:rPr lang="en-US" altLang="ko-KR" sz="2000" b="1" dirty="0" err="1"/>
              <a:t>scrollStep</a:t>
            </a:r>
            <a:r>
              <a:rPr lang="ko-KR" altLang="en-US" sz="2000" b="1" dirty="0"/>
              <a:t>은 현재 스크롤 위치인 </a:t>
            </a:r>
            <a:r>
              <a:rPr lang="en-US" altLang="ko-KR" sz="2000" b="1" dirty="0" err="1"/>
              <a:t>window.scrolly</a:t>
            </a:r>
            <a:r>
              <a:rPr lang="ko-KR" altLang="en-US" sz="2000" b="1" dirty="0"/>
              <a:t>의 음수 값을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으로 나눈 값입니다</a:t>
            </a:r>
            <a:r>
              <a:rPr lang="en-US" altLang="ko-KR" sz="2000" b="1" dirty="0"/>
              <a:t>.</a:t>
            </a:r>
          </a:p>
          <a:p>
            <a:r>
              <a:rPr lang="en-US" altLang="ko-KR" sz="2000" b="1" dirty="0" err="1"/>
              <a:t>SetInterval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함수는 현재 스크롤 위치가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이 아닌 경우 </a:t>
            </a:r>
            <a:r>
              <a:rPr lang="en-US" altLang="ko-KR" sz="2000" b="1" dirty="0" err="1"/>
              <a:t>window.scrollBy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사용하여 페이지 스크롤합니다</a:t>
            </a:r>
            <a:r>
              <a:rPr lang="en-US" altLang="ko-KR" sz="2000" b="1" dirty="0"/>
              <a:t>.</a:t>
            </a:r>
          </a:p>
          <a:p>
            <a:r>
              <a:rPr lang="ko-KR" altLang="en-US" sz="2000" b="1" dirty="0"/>
              <a:t>현재 위치가 </a:t>
            </a:r>
            <a:r>
              <a:rPr lang="en-US" altLang="ko-KR" sz="2000" b="1" dirty="0"/>
              <a:t>0</a:t>
            </a:r>
            <a:r>
              <a:rPr lang="ko-KR" altLang="en-US" sz="2000" b="1" dirty="0"/>
              <a:t>이면 </a:t>
            </a:r>
            <a:r>
              <a:rPr lang="en-US" altLang="ko-KR" sz="2000" b="1" dirty="0" err="1"/>
              <a:t>clearInterval</a:t>
            </a:r>
            <a:r>
              <a:rPr lang="en-US" altLang="ko-KR" sz="2000" b="1" dirty="0"/>
              <a:t>()</a:t>
            </a:r>
            <a:r>
              <a:rPr lang="ko-KR" altLang="en-US" sz="2000" b="1" dirty="0"/>
              <a:t>함수를 사용하여 중지합니다</a:t>
            </a:r>
            <a:r>
              <a:rPr lang="en-US" altLang="ko-KR" sz="2000" b="1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106" y="2988817"/>
            <a:ext cx="891831" cy="89183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" y="8230382"/>
            <a:ext cx="6372612" cy="1789917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0945" y="2185298"/>
            <a:ext cx="6428714" cy="78350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3258800" y="2476500"/>
            <a:ext cx="5029200" cy="62110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486104" y="1682359"/>
            <a:ext cx="1529158" cy="4438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Rounded MT Bold" panose="020F0704030504030204" pitchFamily="34" charset="0"/>
              </a:rPr>
              <a:t>FOOTER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4834343" y="1988986"/>
            <a:ext cx="1745356" cy="44386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 Rounded MT Bold" panose="020F0704030504030204" pitchFamily="34" charset="0"/>
              </a:rPr>
              <a:t>TOP</a:t>
            </a:r>
            <a:r>
              <a:rPr lang="ko-KR" altLang="en-US" dirty="0">
                <a:latin typeface="Arial Rounded MT Bold" panose="020F0704030504030204" pitchFamily="34" charset="0"/>
              </a:rPr>
              <a:t> </a:t>
            </a:r>
            <a:r>
              <a:rPr lang="en-US" altLang="ko-KR" dirty="0">
                <a:latin typeface="Arial Rounded MT Bold" panose="020F0704030504030204" pitchFamily="34" charset="0"/>
              </a:rPr>
              <a:t>BUTTON</a:t>
            </a:r>
            <a:endParaRPr lang="ko-KR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06610" y="4152909"/>
            <a:ext cx="4333579" cy="43456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1778252"/>
            <a:ext cx="10015638" cy="8507463"/>
            <a:chOff x="436205" y="1778252"/>
            <a:chExt cx="10015638" cy="85074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1778252"/>
              <a:ext cx="10015638" cy="85074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615" y="805762"/>
            <a:ext cx="1135829" cy="1085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9439" y="1047125"/>
            <a:ext cx="1291271" cy="7584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10065" y="2196363"/>
            <a:ext cx="6742970" cy="7171133"/>
            <a:chOff x="10610065" y="2196363"/>
            <a:chExt cx="6742970" cy="71711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10065" y="2196363"/>
              <a:ext cx="6742970" cy="717113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1277600" y="1485900"/>
            <a:ext cx="537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질문 게시판</a:t>
            </a:r>
            <a:r>
              <a:rPr lang="en-US" altLang="ko-KR" sz="2400" b="1" dirty="0" smtClean="0"/>
              <a:t>- html</a:t>
            </a:r>
            <a:r>
              <a:rPr lang="ko-KR" altLang="en-US" sz="2400" b="1" dirty="0" smtClean="0"/>
              <a:t>의 </a:t>
            </a:r>
            <a:r>
              <a:rPr lang="en-US" altLang="ko-KR" sz="2400" b="1" dirty="0" smtClean="0"/>
              <a:t>&lt;table&gt; </a:t>
            </a:r>
            <a:r>
              <a:rPr lang="ko-KR" altLang="en-US" sz="2400" b="1" dirty="0" smtClean="0"/>
              <a:t>태그 사용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615" y="805762"/>
            <a:ext cx="1135829" cy="1085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4" y="2079963"/>
            <a:ext cx="11550709" cy="6388321"/>
            <a:chOff x="285714" y="2079963"/>
            <a:chExt cx="11550709" cy="63883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714" y="2079963"/>
              <a:ext cx="11550709" cy="63883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6423" y="2354542"/>
            <a:ext cx="6171429" cy="5775352"/>
            <a:chOff x="11836423" y="2354542"/>
            <a:chExt cx="6171429" cy="57753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6423" y="2354542"/>
              <a:ext cx="6171429" cy="57753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09439" y="1047125"/>
            <a:ext cx="1291271" cy="7584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182600" y="1430799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&lt;Input&gt; type= text, button</a:t>
            </a:r>
          </a:p>
          <a:p>
            <a:r>
              <a:rPr lang="ko-KR" altLang="en-US" sz="2400" b="1" dirty="0" smtClean="0"/>
              <a:t>            </a:t>
            </a:r>
            <a:r>
              <a:rPr lang="en-US" altLang="ko-KR" sz="2400" b="1" dirty="0" err="1" smtClean="0"/>
              <a:t>textarea</a:t>
            </a: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사용</a:t>
            </a:r>
            <a:endParaRPr lang="ko-KR" altLang="en-US" sz="2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15" y="805762"/>
            <a:ext cx="1135829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291271" cy="7584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1257" t="4421" r="6771" b="1054"/>
          <a:stretch/>
        </p:blipFill>
        <p:spPr>
          <a:xfrm>
            <a:off x="762000" y="2738110"/>
            <a:ext cx="11150397" cy="67461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/>
          <a:srcRect l="-1635" t="-1079" r="-635" b="63287"/>
          <a:stretch/>
        </p:blipFill>
        <p:spPr>
          <a:xfrm>
            <a:off x="11912397" y="3273304"/>
            <a:ext cx="6019800" cy="44958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582400" y="2324306"/>
            <a:ext cx="4942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Google map </a:t>
            </a:r>
            <a:r>
              <a:rPr kumimoji="0" lang="ko-KR" altLang="en-US" sz="27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링크 사용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9439" y="1724198"/>
            <a:ext cx="19050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찾아오는 길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51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15" y="805762"/>
            <a:ext cx="1135829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291271" cy="7584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509439" y="1724198"/>
            <a:ext cx="19050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찾아오는 길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rcRect r="40488"/>
          <a:stretch/>
        </p:blipFill>
        <p:spPr>
          <a:xfrm>
            <a:off x="11506200" y="805762"/>
            <a:ext cx="4800600" cy="77090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11317"/>
          <a:stretch/>
        </p:blipFill>
        <p:spPr>
          <a:xfrm>
            <a:off x="1447800" y="2440983"/>
            <a:ext cx="8686800" cy="49801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flipH="1">
            <a:off x="1879803" y="7787556"/>
            <a:ext cx="56129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div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태그 사용으로 전체적인 틀 작성</a:t>
            </a:r>
            <a:endParaRPr kumimoji="0" lang="en-US" altLang="ko-KR" sz="2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iframe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사용하여 </a:t>
            </a:r>
            <a:r>
              <a:rPr kumimoji="0" lang="ko-KR" alt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구글맵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지도 불러오기</a:t>
            </a:r>
            <a:endParaRPr kumimoji="0" lang="en-US" altLang="ko-KR" sz="2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화면 왼쪽 정렬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float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스타일  사용 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63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5271506" cy="10285714"/>
            <a:chOff x="0" y="0"/>
            <a:chExt cx="5271506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271506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23810"/>
            <a:ext cx="5271506" cy="10309524"/>
            <a:chOff x="0" y="-23810"/>
            <a:chExt cx="5271506" cy="103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23810"/>
              <a:ext cx="5271506" cy="103095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1908" y="974346"/>
            <a:ext cx="3048291" cy="15334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10071" y="1802917"/>
            <a:ext cx="1088210" cy="1104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10071" y="3730341"/>
            <a:ext cx="1097733" cy="1104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9310" y="7647394"/>
            <a:ext cx="1154876" cy="1085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36829" y="8142362"/>
            <a:ext cx="593239" cy="95238"/>
            <a:chOff x="10336829" y="8142362"/>
            <a:chExt cx="593239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336829" y="8142362"/>
              <a:ext cx="593239" cy="9523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03447" y="1998045"/>
            <a:ext cx="2069947" cy="69430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03447" y="7602998"/>
            <a:ext cx="1624490" cy="6943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03447" y="2729897"/>
            <a:ext cx="1291271" cy="7584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03447" y="8132839"/>
            <a:ext cx="1279823" cy="6847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785272" y="3947957"/>
            <a:ext cx="1291271" cy="7584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874876" y="6228257"/>
            <a:ext cx="1317918" cy="69430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874876" y="5444567"/>
            <a:ext cx="1734804" cy="69430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10071" y="5609478"/>
            <a:ext cx="1135829" cy="1085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93972" y="6104446"/>
            <a:ext cx="593239" cy="95238"/>
            <a:chOff x="10193972" y="6104446"/>
            <a:chExt cx="593239" cy="952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193972" y="6104446"/>
              <a:ext cx="593239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93972" y="4222400"/>
            <a:ext cx="593239" cy="95238"/>
            <a:chOff x="10193972" y="4222400"/>
            <a:chExt cx="593239" cy="952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193972" y="4222400"/>
              <a:ext cx="593239" cy="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241591" y="2294976"/>
            <a:ext cx="593239" cy="95238"/>
            <a:chOff x="10241591" y="2294976"/>
            <a:chExt cx="593239" cy="9523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0241591" y="2294976"/>
              <a:ext cx="593239" cy="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6091" y="805762"/>
            <a:ext cx="1135829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9439" y="1047125"/>
            <a:ext cx="1291271" cy="7584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6" r="23562" b="5911"/>
          <a:stretch/>
        </p:blipFill>
        <p:spPr>
          <a:xfrm>
            <a:off x="643434" y="4719310"/>
            <a:ext cx="7268705" cy="533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09439" y="1724198"/>
            <a:ext cx="2618154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마일리지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회원등급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3" r="17583"/>
          <a:stretch/>
        </p:blipFill>
        <p:spPr>
          <a:xfrm>
            <a:off x="9448800" y="4378279"/>
            <a:ext cx="7848600" cy="567503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4610" y="2220992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ul</a:t>
            </a:r>
            <a:r>
              <a:rPr lang="en-US" altLang="ko-KR" sz="2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li</a:t>
            </a:r>
            <a:r>
              <a:rPr lang="ko-KR" altLang="en-US" sz="28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2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사용해 안내사항을 작성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4610" y="32385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table</a:t>
            </a:r>
            <a:r>
              <a:rPr lang="ko-KR" altLang="en-US" sz="2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사용해 간단하게 혜택 안내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4610" y="43053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</a:t>
            </a:r>
            <a:r>
              <a:rPr lang="ko-KR" altLang="en-US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이미지를 만들어 하단에 배너 삽입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34600" y="1697772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 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태그를 활용해 혜택 안내 작성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134600" y="3095881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▷하단 배너에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태그를 사용해 클릭 시</a:t>
            </a:r>
            <a:endParaRPr kumimoji="0" lang="en-US" altLang="ko-KR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마일리지 페이지로 이동</a:t>
            </a:r>
            <a:endParaRPr kumimoji="0" lang="en-US" altLang="ko-KR" sz="27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619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15" y="805762"/>
            <a:ext cx="1135829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734804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05" y="2249360"/>
            <a:ext cx="6955195" cy="49479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302" y="7705202"/>
            <a:ext cx="4953000" cy="2275084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7505332" y="4075618"/>
            <a:ext cx="1828800" cy="1295400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3503" y="1093224"/>
            <a:ext cx="2127105" cy="32099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63407" y="1093224"/>
            <a:ext cx="1249948" cy="32099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6824" y="5923280"/>
            <a:ext cx="2438400" cy="166478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589408" y="636365"/>
            <a:ext cx="14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HTML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652589" y="636365"/>
            <a:ext cx="14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CSS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25589" y="4536562"/>
            <a:ext cx="3399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HTML </a:t>
            </a:r>
            <a:r>
              <a:rPr lang="ko-KR" altLang="en-US" dirty="0"/>
              <a:t>코드 </a:t>
            </a:r>
            <a:r>
              <a:rPr lang="en-US" altLang="ko-KR" dirty="0"/>
              <a:t>: </a:t>
            </a:r>
            <a:r>
              <a:rPr lang="ko-KR" altLang="en-US" dirty="0"/>
              <a:t>큰 틀은 </a:t>
            </a:r>
            <a:r>
              <a:rPr lang="en-US" altLang="ko-KR" dirty="0"/>
              <a:t>DIV</a:t>
            </a:r>
            <a:r>
              <a:rPr lang="ko-KR" altLang="en-US" dirty="0"/>
              <a:t>로 묶고 </a:t>
            </a:r>
            <a:endParaRPr lang="en-US" altLang="ko-KR" dirty="0"/>
          </a:p>
          <a:p>
            <a:r>
              <a:rPr lang="en-US" altLang="ko-KR" dirty="0"/>
              <a:t>input type </a:t>
            </a:r>
            <a:r>
              <a:rPr lang="ko-KR" altLang="en-US" dirty="0"/>
              <a:t>을 이용하여 작성함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860362" y="4536562"/>
            <a:ext cx="3887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CSS </a:t>
            </a:r>
            <a:r>
              <a:rPr lang="ko-KR" altLang="en-US" dirty="0"/>
              <a:t>코드 </a:t>
            </a:r>
            <a:r>
              <a:rPr lang="en-US" altLang="ko-KR" dirty="0"/>
              <a:t>: input</a:t>
            </a:r>
            <a:r>
              <a:rPr lang="ko-KR" altLang="en-US" dirty="0"/>
              <a:t>의 크기 및 높이를 </a:t>
            </a:r>
            <a:endParaRPr lang="en-US" altLang="ko-KR" dirty="0"/>
          </a:p>
          <a:p>
            <a:r>
              <a:rPr lang="ko-KR" altLang="en-US" dirty="0"/>
              <a:t>각 틀에 맞춰서 작성함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07251" y="7339095"/>
            <a:ext cx="7268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</a:t>
            </a:r>
            <a:r>
              <a:rPr lang="ko-KR" altLang="en-US" dirty="0"/>
              <a:t>코드 </a:t>
            </a:r>
            <a:r>
              <a:rPr lang="en-US" altLang="ko-KR" dirty="0"/>
              <a:t>:   </a:t>
            </a:r>
          </a:p>
          <a:p>
            <a:r>
              <a:rPr lang="ko-KR" altLang="en-US" dirty="0"/>
              <a:t>① 리뷰 게시판에 </a:t>
            </a:r>
            <a:r>
              <a:rPr lang="en-US" altLang="ko-KR" dirty="0"/>
              <a:t>“2</a:t>
            </a:r>
            <a:r>
              <a:rPr lang="ko-KR" altLang="en-US" dirty="0"/>
              <a:t>번</a:t>
            </a:r>
            <a:r>
              <a:rPr lang="en-US" altLang="ko-KR" dirty="0"/>
              <a:t>” </a:t>
            </a:r>
            <a:r>
              <a:rPr lang="ko-KR" altLang="en-US" dirty="0"/>
              <a:t>버튼을 </a:t>
            </a:r>
            <a:r>
              <a:rPr lang="ko-KR" altLang="en-US" dirty="0" err="1"/>
              <a:t>누를시</a:t>
            </a:r>
            <a:r>
              <a:rPr lang="ko-KR" altLang="en-US" dirty="0"/>
              <a:t> 그 다음 페이지로 넘어가는 코드를 작성함 </a:t>
            </a:r>
            <a:endParaRPr lang="en-US" altLang="ko-KR" dirty="0"/>
          </a:p>
          <a:p>
            <a:r>
              <a:rPr lang="ko-KR" altLang="en-US" dirty="0"/>
              <a:t>코드가 너무 </a:t>
            </a:r>
            <a:r>
              <a:rPr lang="ko-KR" altLang="en-US" dirty="0" err="1"/>
              <a:t>길어짐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줄이는 방법 </a:t>
            </a:r>
            <a:r>
              <a:rPr lang="ko-KR" altLang="en-US" dirty="0" err="1"/>
              <a:t>찾는중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② 가상의 </a:t>
            </a:r>
            <a:r>
              <a:rPr lang="en-US" altLang="ko-KR" dirty="0"/>
              <a:t>“</a:t>
            </a:r>
            <a:r>
              <a:rPr lang="ko-KR" altLang="en-US" dirty="0"/>
              <a:t> </a:t>
            </a:r>
            <a:r>
              <a:rPr lang="en-US" altLang="ko-KR" dirty="0"/>
              <a:t>on” </a:t>
            </a:r>
            <a:r>
              <a:rPr lang="ko-KR" altLang="en-US" dirty="0"/>
              <a:t>이라는 클래스를 </a:t>
            </a:r>
            <a:r>
              <a:rPr lang="ko-KR" altLang="en-US" dirty="0" err="1"/>
              <a:t>만든후</a:t>
            </a:r>
            <a:r>
              <a:rPr lang="ko-KR" altLang="en-US" dirty="0"/>
              <a:t> </a:t>
            </a:r>
            <a:r>
              <a:rPr lang="en-US" altLang="ko-KR" dirty="0"/>
              <a:t>“ </a:t>
            </a:r>
            <a:r>
              <a:rPr lang="ko-KR" altLang="en-US" dirty="0"/>
              <a:t>번호 버튼 </a:t>
            </a:r>
            <a:r>
              <a:rPr lang="en-US" altLang="ko-KR" dirty="0"/>
              <a:t>“</a:t>
            </a:r>
            <a:r>
              <a:rPr lang="ko-KR" altLang="en-US" dirty="0"/>
              <a:t>을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“on”</a:t>
            </a:r>
            <a:r>
              <a:rPr lang="ko-KR" altLang="en-US" dirty="0"/>
              <a:t>클래스가 적용되고 나머지는 안되게끔 코드를 작성함  </a:t>
            </a:r>
          </a:p>
          <a:p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24810" y="6635530"/>
            <a:ext cx="3891054" cy="863858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6390302" y="9370420"/>
            <a:ext cx="1828800" cy="450822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4946" y="9302460"/>
            <a:ext cx="3334376" cy="7715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60362" y="9278142"/>
            <a:ext cx="3056038" cy="7958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15" y="805762"/>
            <a:ext cx="1135829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317918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705100"/>
            <a:ext cx="6830730" cy="599268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7668930" y="4838700"/>
            <a:ext cx="2133600" cy="1396142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6032" y="2080656"/>
            <a:ext cx="2438400" cy="33870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23787" y="1988306"/>
            <a:ext cx="1746825" cy="338703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969440" y="1453337"/>
            <a:ext cx="14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HTML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961407" y="1522192"/>
            <a:ext cx="14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CSS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426897" y="5686283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&lt; HTML &gt; 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큰 틀은 </a:t>
            </a:r>
            <a:r>
              <a:rPr lang="en-US" altLang="ko-KR" dirty="0"/>
              <a:t>DIV</a:t>
            </a:r>
            <a:r>
              <a:rPr lang="ko-KR" altLang="en-US" dirty="0"/>
              <a:t>로 묶고 </a:t>
            </a:r>
            <a:endParaRPr lang="en-US" altLang="ko-KR" dirty="0"/>
          </a:p>
          <a:p>
            <a:r>
              <a:rPr lang="en-US" altLang="ko-KR" dirty="0"/>
              <a:t>span </a:t>
            </a:r>
            <a:r>
              <a:rPr lang="ko-KR" altLang="en-US" dirty="0"/>
              <a:t>태그를 이용하여 </a:t>
            </a:r>
            <a:endParaRPr lang="en-US" altLang="ko-KR" dirty="0"/>
          </a:p>
          <a:p>
            <a:r>
              <a:rPr lang="ko-KR" altLang="en-US" dirty="0"/>
              <a:t>각 틀 을 직접 만듦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946864" y="5701442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         &lt; CSS </a:t>
            </a:r>
            <a:r>
              <a:rPr lang="ko-KR" altLang="en-US" dirty="0"/>
              <a:t>코드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큰 틀에 </a:t>
            </a:r>
            <a:r>
              <a:rPr lang="en-US" altLang="ko-KR" dirty="0"/>
              <a:t>border</a:t>
            </a:r>
            <a:r>
              <a:rPr lang="ko-KR" altLang="en-US" dirty="0"/>
              <a:t>를 준 후 </a:t>
            </a:r>
            <a:endParaRPr lang="en-US" altLang="ko-KR" dirty="0"/>
          </a:p>
          <a:p>
            <a:r>
              <a:rPr lang="en-US" altLang="ko-KR" dirty="0"/>
              <a:t>background-image</a:t>
            </a:r>
            <a:r>
              <a:rPr lang="ko-KR" altLang="en-US" dirty="0"/>
              <a:t>를 이용하여</a:t>
            </a:r>
            <a:endParaRPr lang="en-US" altLang="ko-KR" dirty="0"/>
          </a:p>
          <a:p>
            <a:r>
              <a:rPr lang="ko-KR" altLang="en-US" dirty="0"/>
              <a:t> 알맞은 사진을 첨부 후 작성함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15" y="805762"/>
            <a:ext cx="1154876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624490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850" y="2603038"/>
            <a:ext cx="6655364" cy="6716199"/>
            <a:chOff x="780850" y="2603038"/>
            <a:chExt cx="6655364" cy="67161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850" y="2603038"/>
              <a:ext cx="6655364" cy="67161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44038" y="2669704"/>
            <a:ext cx="9079066" cy="6929426"/>
            <a:chOff x="8644038" y="2669704"/>
            <a:chExt cx="9079066" cy="6929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4038" y="2669704"/>
              <a:ext cx="9079066" cy="6929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73012" y="539093"/>
            <a:ext cx="8060228" cy="632532"/>
            <a:chOff x="8973012" y="539093"/>
            <a:chExt cx="8060228" cy="6325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5393" y="471474"/>
              <a:ext cx="2474439" cy="79909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21932" y="527434"/>
              <a:ext cx="1593830" cy="6682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11076" y="1156962"/>
            <a:ext cx="8302172" cy="80862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91481" y="7829288"/>
            <a:ext cx="1350363" cy="129375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136286" y="1801504"/>
            <a:ext cx="6077239" cy="6778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15" y="805762"/>
            <a:ext cx="1154876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624490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49720" y="568745"/>
            <a:ext cx="8143544" cy="134767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36286" y="1801504"/>
            <a:ext cx="6077239" cy="6778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8004" y="2378336"/>
            <a:ext cx="7206464" cy="7081908"/>
            <a:chOff x="1158004" y="2378336"/>
            <a:chExt cx="7206464" cy="70819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8004" y="2378336"/>
              <a:ext cx="7206464" cy="7081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54268" y="1929033"/>
            <a:ext cx="7931325" cy="7803124"/>
            <a:chOff x="9654268" y="1929033"/>
            <a:chExt cx="7931325" cy="78031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4268" y="1929033"/>
              <a:ext cx="7931325" cy="7803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15" y="805762"/>
            <a:ext cx="1154876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624490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34409" y="473908"/>
            <a:ext cx="6959734" cy="8067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5969" y="2695103"/>
            <a:ext cx="8548777" cy="2433113"/>
            <a:chOff x="535969" y="2695103"/>
            <a:chExt cx="8548777" cy="24331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969" y="2695103"/>
              <a:ext cx="8548777" cy="2433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3653" y="6036842"/>
            <a:ext cx="8536807" cy="2818402"/>
            <a:chOff x="453653" y="6036842"/>
            <a:chExt cx="8536807" cy="28184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653" y="6036842"/>
              <a:ext cx="8536807" cy="281840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2420" y="5243005"/>
            <a:ext cx="1166655" cy="11341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99991" y="5451877"/>
            <a:ext cx="6262030" cy="6661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30266" y="2775464"/>
            <a:ext cx="7920534" cy="6852412"/>
            <a:chOff x="9530266" y="2775464"/>
            <a:chExt cx="7920534" cy="68524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30266" y="2775464"/>
              <a:ext cx="7920534" cy="685241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745752" y="1157379"/>
            <a:ext cx="9242706" cy="156635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47155" y="6223868"/>
            <a:ext cx="1350363" cy="129375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15" y="805762"/>
            <a:ext cx="1154876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624490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8004" y="2469898"/>
            <a:ext cx="7796499" cy="7119660"/>
            <a:chOff x="1158004" y="2469898"/>
            <a:chExt cx="7796499" cy="71196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004" y="2469898"/>
              <a:ext cx="7796499" cy="71196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58817" y="1097027"/>
            <a:ext cx="6959734" cy="8067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05608" y="3320712"/>
            <a:ext cx="6976253" cy="5418033"/>
            <a:chOff x="9905608" y="3320712"/>
            <a:chExt cx="6976253" cy="54180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05608" y="3320712"/>
              <a:ext cx="6976253" cy="54180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39953" y="1866652"/>
            <a:ext cx="7899963" cy="11162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15" y="805762"/>
            <a:ext cx="1154876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279823" cy="6847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25" y="2648536"/>
            <a:ext cx="9332840" cy="6604046"/>
            <a:chOff x="100125" y="2648536"/>
            <a:chExt cx="9332840" cy="66040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125" y="2648536"/>
              <a:ext cx="9332840" cy="660404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5238" y="1251804"/>
            <a:ext cx="8302420" cy="8015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00969" y="2245669"/>
            <a:ext cx="8060228" cy="7006913"/>
            <a:chOff x="9200969" y="2245669"/>
            <a:chExt cx="8060228" cy="70069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00969" y="2245669"/>
              <a:ext cx="8060228" cy="70069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15" y="805762"/>
            <a:ext cx="1154876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279823" cy="6847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4174" y="833379"/>
            <a:ext cx="4961668" cy="7990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5526" y="1598519"/>
            <a:ext cx="7974477" cy="11281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6672" y="2575362"/>
            <a:ext cx="7919747" cy="6264875"/>
            <a:chOff x="806672" y="2575362"/>
            <a:chExt cx="7919747" cy="62648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6672" y="2575362"/>
              <a:ext cx="7919747" cy="62648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20535" y="2691851"/>
            <a:ext cx="7686703" cy="6722037"/>
            <a:chOff x="9620535" y="2691851"/>
            <a:chExt cx="7686703" cy="67220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0535" y="2691851"/>
              <a:ext cx="7686703" cy="67220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7163" y="5584494"/>
            <a:ext cx="1350363" cy="129375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615" y="805762"/>
            <a:ext cx="1154876" cy="1085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39" y="1047125"/>
            <a:ext cx="1279823" cy="6847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14174" y="833379"/>
            <a:ext cx="4961668" cy="79909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25533" y="1598524"/>
            <a:ext cx="8024001" cy="11067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4929" y="2933964"/>
            <a:ext cx="8281084" cy="6644555"/>
            <a:chOff x="944929" y="2933964"/>
            <a:chExt cx="8281084" cy="66445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929" y="2933964"/>
              <a:ext cx="8281084" cy="66445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81794" y="2895223"/>
            <a:ext cx="7686703" cy="6722037"/>
            <a:chOff x="9581794" y="2895223"/>
            <a:chExt cx="7686703" cy="67220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1794" y="2895223"/>
              <a:ext cx="7686703" cy="67220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88422" y="7256423"/>
            <a:ext cx="1350363" cy="12937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519" y="805763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09442" y="1047127"/>
            <a:ext cx="2069947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6200000">
              <a:off x="1807267" y="1247659"/>
              <a:ext cx="593239" cy="95238"/>
            </a:xfrm>
            <a:prstGeom prst="rect">
              <a:avLst/>
            </a:prstGeom>
          </p:spPr>
        </p:pic>
      </p:grpSp>
      <p:sp>
        <p:nvSpPr>
          <p:cNvPr id="1019" name="TextBox 1018"/>
          <p:cNvSpPr txBox="1"/>
          <p:nvPr/>
        </p:nvSpPr>
        <p:spPr>
          <a:xfrm>
            <a:off x="7086600" y="1257300"/>
            <a:ext cx="4114800" cy="758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 b="1">
                <a:latin typeface="함초롬돋움"/>
                <a:ea typeface="함초롬돋움"/>
                <a:cs typeface="함초롬돋움"/>
              </a:rPr>
              <a:t>상단 카테고리를 누를 시</a:t>
            </a:r>
          </a:p>
          <a:p>
            <a:pPr>
              <a:defRPr/>
            </a:pPr>
            <a:r>
              <a:rPr lang="ko-KR" altLang="en-US" sz="2200" b="1" u="sng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드롭다운 메뉴</a:t>
            </a:r>
            <a:r>
              <a:rPr lang="ko-KR" altLang="en-US" sz="2200" b="1">
                <a:latin typeface="함초롬돋움"/>
                <a:ea typeface="함초롬돋움"/>
                <a:cs typeface="함초롬돋움"/>
              </a:rPr>
              <a:t>가 열리게 됩니다</a:t>
            </a:r>
            <a:r>
              <a:rPr lang="en-US" altLang="ko-KR" sz="2200" b="1">
                <a:latin typeface="함초롬돋움"/>
                <a:ea typeface="함초롬돋움"/>
                <a:cs typeface="함초롬돋움"/>
              </a:rPr>
              <a:t>.</a:t>
            </a:r>
          </a:p>
        </p:txBody>
      </p:sp>
      <p:pic>
        <p:nvPicPr>
          <p:cNvPr id="1024" name="그림 102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84535" y="2342758"/>
            <a:ext cx="9069065" cy="2800741"/>
          </a:xfrm>
          <a:prstGeom prst="rect">
            <a:avLst/>
          </a:prstGeom>
        </p:spPr>
      </p:pic>
      <p:pic>
        <p:nvPicPr>
          <p:cNvPr id="1025" name="그림 102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14868" y="4094988"/>
            <a:ext cx="9038733" cy="2724912"/>
          </a:xfrm>
          <a:prstGeom prst="rect">
            <a:avLst/>
          </a:prstGeom>
        </p:spPr>
      </p:pic>
      <p:sp>
        <p:nvSpPr>
          <p:cNvPr id="1028" name="오른쪽 화살표 1027"/>
          <p:cNvSpPr/>
          <p:nvPr/>
        </p:nvSpPr>
        <p:spPr>
          <a:xfrm rot="12657385">
            <a:off x="7541318" y="3618312"/>
            <a:ext cx="746540" cy="5727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CC0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CC00FF"/>
              </a:solidFill>
            </a:endParaRPr>
          </a:p>
        </p:txBody>
      </p:sp>
      <p:sp>
        <p:nvSpPr>
          <p:cNvPr id="1029" name="TextBox 1028"/>
          <p:cNvSpPr txBox="1"/>
          <p:nvPr/>
        </p:nvSpPr>
        <p:spPr>
          <a:xfrm>
            <a:off x="8305800" y="3758565"/>
            <a:ext cx="990600" cy="394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>
                <a:solidFill>
                  <a:srgbClr val="CC00FF"/>
                </a:solidFill>
              </a:rPr>
              <a:t>클릭</a:t>
            </a:r>
          </a:p>
        </p:txBody>
      </p:sp>
      <p:cxnSp>
        <p:nvCxnSpPr>
          <p:cNvPr id="1030" name="직선 화살표 연결선 1029"/>
          <p:cNvCxnSpPr/>
          <p:nvPr/>
        </p:nvCxnSpPr>
        <p:spPr>
          <a:xfrm rot="16200000" flipH="1">
            <a:off x="7274282" y="5870218"/>
            <a:ext cx="99623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0" name="그룹 1039"/>
          <p:cNvGrpSpPr/>
          <p:nvPr/>
        </p:nvGrpSpPr>
        <p:grpSpPr>
          <a:xfrm>
            <a:off x="12420600" y="5143500"/>
            <a:ext cx="5325218" cy="4725187"/>
            <a:chOff x="12276982" y="418312"/>
            <a:chExt cx="5325218" cy="4725187"/>
          </a:xfrm>
        </p:grpSpPr>
        <p:pic>
          <p:nvPicPr>
            <p:cNvPr id="1026" name="그림 1025"/>
            <p:cNvPicPr>
              <a:picLocks noChangeAspect="1"/>
            </p:cNvPicPr>
            <p:nvPr/>
          </p:nvPicPr>
          <p:blipFill rotWithShape="1">
            <a:blip r:embed="rId9"/>
            <a:srcRect b="16210"/>
            <a:stretch>
              <a:fillRect/>
            </a:stretch>
          </p:blipFill>
          <p:spPr>
            <a:xfrm>
              <a:off x="12276982" y="418312"/>
              <a:ext cx="5325218" cy="4725187"/>
            </a:xfrm>
            <a:prstGeom prst="rect">
              <a:avLst/>
            </a:prstGeom>
          </p:spPr>
        </p:pic>
        <p:sp>
          <p:nvSpPr>
            <p:cNvPr id="1031" name="TextBox 1030"/>
            <p:cNvSpPr txBox="1"/>
            <p:nvPr/>
          </p:nvSpPr>
          <p:spPr>
            <a:xfrm>
              <a:off x="15849600" y="571500"/>
              <a:ext cx="1447800" cy="8458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500" b="1">
                  <a:solidFill>
                    <a:schemeClr val="lt1"/>
                  </a:solidFill>
                  <a:latin typeface="함초롬돋움"/>
                  <a:ea typeface="함초롬돋움"/>
                  <a:cs typeface="함초롬돋움"/>
                </a:rPr>
                <a:t>HTML</a:t>
              </a:r>
              <a:r>
                <a:rPr lang="ko-KR" altLang="en-US" sz="2500" b="1">
                  <a:solidFill>
                    <a:schemeClr val="lt1"/>
                  </a:solidFill>
                  <a:latin typeface="함초롬돋움"/>
                  <a:ea typeface="함초롬돋움"/>
                  <a:cs typeface="함초롬돋움"/>
                </a:rPr>
                <a:t> 코드</a:t>
              </a:r>
            </a:p>
          </p:txBody>
        </p:sp>
      </p:grp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04224" y="7114779"/>
            <a:ext cx="4477375" cy="2829319"/>
          </a:xfrm>
          <a:prstGeom prst="rect">
            <a:avLst/>
          </a:prstGeom>
        </p:spPr>
      </p:pic>
      <p:sp>
        <p:nvSpPr>
          <p:cNvPr id="1035" name="모서리가 둥근 사각형 설명선 1034"/>
          <p:cNvSpPr/>
          <p:nvPr/>
        </p:nvSpPr>
        <p:spPr>
          <a:xfrm>
            <a:off x="5334000" y="8191500"/>
            <a:ext cx="5715000" cy="1676400"/>
          </a:xfrm>
          <a:prstGeom prst="wedgeRoundRectCallout">
            <a:avLst>
              <a:gd name="adj1" fmla="val -68449"/>
              <a:gd name="adj2" fmla="val 9251"/>
              <a:gd name="adj3" fmla="val 16667"/>
            </a:avLst>
          </a:prstGeom>
          <a:solidFill>
            <a:schemeClr val="lt1"/>
          </a:solidFill>
          <a:ln>
            <a:solidFill>
              <a:srgbClr val="9D5CBB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자바스크립트로 </a:t>
            </a:r>
            <a:r>
              <a:rPr lang="en-US" altLang="ko-KR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HTML</a:t>
            </a:r>
            <a:r>
              <a:rPr lang="ko-KR" altLang="en-US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내의</a:t>
            </a:r>
            <a:endParaRPr lang="ko-KR" altLang="en-US" sz="2000">
              <a:solidFill>
                <a:schemeClr val="dk1"/>
              </a:solidFill>
              <a:latin typeface="함초롬돋움"/>
              <a:cs typeface="함초롬돋움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각 메뉴 </a:t>
            </a:r>
            <a:r>
              <a:rPr lang="en-US" altLang="ko-KR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class</a:t>
            </a:r>
            <a:r>
              <a:rPr lang="ko-KR" altLang="en-US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를 불러와 변수에 저장한 후</a:t>
            </a:r>
            <a:r>
              <a:rPr lang="en-US" altLang="ko-KR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,</a:t>
            </a:r>
            <a:endParaRPr lang="ko-KR" altLang="en-US" sz="2000">
              <a:solidFill>
                <a:schemeClr val="dk1"/>
              </a:solidFill>
              <a:latin typeface="함초롬돋움"/>
              <a:ea typeface="함초롬돋움"/>
              <a:cs typeface="함초롬돋움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</a:t>
            </a:r>
            <a:r>
              <a:rPr lang="en-US" altLang="ko-KR" sz="2000" b="1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if</a:t>
            </a:r>
            <a:r>
              <a:rPr lang="ko-KR" altLang="en-US" sz="2000" b="1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문</a:t>
            </a:r>
            <a:r>
              <a:rPr lang="ko-KR" altLang="en-US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을 사용해</a:t>
            </a:r>
          </a:p>
          <a:p>
            <a:pPr algn="ctr">
              <a:defRPr/>
            </a:pPr>
            <a:r>
              <a:rPr lang="ko-KR" altLang="en-US" sz="2000" b="1">
                <a:solidFill>
                  <a:srgbClr val="CC00FF"/>
                </a:solidFill>
                <a:latin typeface="함초롬돋움"/>
                <a:ea typeface="함초롬돋움"/>
                <a:cs typeface="함초롬돋움"/>
              </a:rPr>
              <a:t>메뉴바를 숨기거나 보이게</a:t>
            </a:r>
            <a:r>
              <a:rPr lang="ko-KR" altLang="en-US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하였습니다</a:t>
            </a:r>
            <a:r>
              <a:rPr lang="en-US" altLang="ko-KR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.</a:t>
            </a:r>
            <a:r>
              <a:rPr lang="ko-KR" altLang="en-US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</a:t>
            </a:r>
            <a:endParaRPr lang="ko-KR" altLang="en-US" sz="2000">
              <a:solidFill>
                <a:schemeClr val="dk1"/>
              </a:solidFill>
              <a:latin typeface="함초롬돋움"/>
              <a:cs typeface="함초롬돋움"/>
            </a:endParaRPr>
          </a:p>
        </p:txBody>
      </p:sp>
      <p:sp>
        <p:nvSpPr>
          <p:cNvPr id="1036" name="TextBox 1035"/>
          <p:cNvSpPr txBox="1"/>
          <p:nvPr/>
        </p:nvSpPr>
        <p:spPr>
          <a:xfrm>
            <a:off x="3505200" y="7658100"/>
            <a:ext cx="1447800" cy="47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25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js </a:t>
            </a:r>
            <a:r>
              <a:rPr lang="ko-KR" altLang="en-US" sz="2500" b="1">
                <a:solidFill>
                  <a:schemeClr val="lt1"/>
                </a:solidFill>
                <a:latin typeface="함초롬돋움"/>
                <a:ea typeface="함초롬돋움"/>
                <a:cs typeface="함초롬돋움"/>
              </a:rPr>
              <a:t>코드</a:t>
            </a:r>
          </a:p>
        </p:txBody>
      </p:sp>
      <p:grpSp>
        <p:nvGrpSpPr>
          <p:cNvPr id="1039" name="그룹 1038"/>
          <p:cNvGrpSpPr/>
          <p:nvPr/>
        </p:nvGrpSpPr>
        <p:grpSpPr>
          <a:xfrm>
            <a:off x="12448596" y="419100"/>
            <a:ext cx="4925005" cy="4507385"/>
            <a:chOff x="12600993" y="5372100"/>
            <a:chExt cx="4925005" cy="4507385"/>
          </a:xfrm>
        </p:grpSpPr>
        <p:pic>
          <p:nvPicPr>
            <p:cNvPr id="1037" name="그림 1036"/>
            <p:cNvPicPr>
              <a:picLocks noChangeAspect="1"/>
            </p:cNvPicPr>
            <p:nvPr/>
          </p:nvPicPr>
          <p:blipFill rotWithShape="1">
            <a:blip r:embed="rId11"/>
            <a:srcRect t="40870" b="13480"/>
            <a:stretch>
              <a:fillRect/>
            </a:stretch>
          </p:blipFill>
          <p:spPr>
            <a:xfrm>
              <a:off x="12600993" y="5372100"/>
              <a:ext cx="4925005" cy="4507385"/>
            </a:xfrm>
            <a:prstGeom prst="rect">
              <a:avLst/>
            </a:prstGeom>
          </p:spPr>
        </p:pic>
        <p:sp>
          <p:nvSpPr>
            <p:cNvPr id="1038" name="TextBox 1037"/>
            <p:cNvSpPr txBox="1"/>
            <p:nvPr/>
          </p:nvSpPr>
          <p:spPr>
            <a:xfrm>
              <a:off x="15773400" y="5585460"/>
              <a:ext cx="1447800" cy="853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2500" b="1">
                  <a:solidFill>
                    <a:schemeClr val="lt1"/>
                  </a:solidFill>
                  <a:latin typeface="함초롬돋움"/>
                  <a:ea typeface="함초롬돋움"/>
                  <a:cs typeface="함초롬돋움"/>
                </a:rPr>
                <a:t>CSS</a:t>
              </a:r>
            </a:p>
            <a:p>
              <a:pPr algn="r">
                <a:defRPr/>
              </a:pPr>
              <a:r>
                <a:rPr lang="ko-KR" altLang="en-US" sz="2500" b="1">
                  <a:solidFill>
                    <a:schemeClr val="lt1"/>
                  </a:solidFill>
                  <a:latin typeface="함초롬돋움"/>
                  <a:ea typeface="함초롬돋움"/>
                  <a:cs typeface="함초롬돋움"/>
                </a:rPr>
                <a:t>코드</a:t>
              </a:r>
            </a:p>
          </p:txBody>
        </p:sp>
      </p:grpSp>
      <p:sp>
        <p:nvSpPr>
          <p:cNvPr id="1042" name="모서리가 둥근 사각형 설명선 1041"/>
          <p:cNvSpPr/>
          <p:nvPr/>
        </p:nvSpPr>
        <p:spPr>
          <a:xfrm>
            <a:off x="8915400" y="6743700"/>
            <a:ext cx="2857500" cy="1219200"/>
          </a:xfrm>
          <a:prstGeom prst="wedgeRoundRectCallout">
            <a:avLst>
              <a:gd name="adj1" fmla="val 67746"/>
              <a:gd name="adj2" fmla="val 17443"/>
              <a:gd name="adj3" fmla="val 16667"/>
            </a:avLst>
          </a:prstGeom>
          <a:solidFill>
            <a:schemeClr val="lt1"/>
          </a:solidFill>
          <a:ln>
            <a:solidFill>
              <a:srgbClr val="9D5CBB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메뉴바 또한 </a:t>
            </a:r>
            <a:r>
              <a:rPr lang="en-US" altLang="ko-KR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div</a:t>
            </a:r>
            <a:r>
              <a:rPr lang="ko-KR" altLang="en-US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 안에</a:t>
            </a:r>
          </a:p>
          <a:p>
            <a:pPr algn="ctr">
              <a:defRPr/>
            </a:pPr>
            <a:r>
              <a:rPr lang="en-US" altLang="ko-KR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ul-li</a:t>
            </a:r>
            <a:r>
              <a:rPr lang="ko-KR" altLang="en-US" sz="2000">
                <a:solidFill>
                  <a:schemeClr val="dk1"/>
                </a:solidFill>
                <a:latin typeface="함초롬돋움"/>
                <a:ea typeface="함초롬돋움"/>
                <a:cs typeface="함초롬돋움"/>
              </a:rPr>
              <a:t>로 활용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492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02961" y="4049458"/>
            <a:ext cx="5154510" cy="1723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390" y="762710"/>
            <a:ext cx="1088210" cy="1104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90" y="2570010"/>
            <a:ext cx="9448800" cy="6975780"/>
          </a:xfrm>
          <a:prstGeom prst="rect">
            <a:avLst/>
          </a:prstGeom>
        </p:spPr>
      </p:pic>
      <p:pic>
        <p:nvPicPr>
          <p:cNvPr id="12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09442" y="1047127"/>
            <a:ext cx="2069947" cy="6943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74086" y="4691203"/>
            <a:ext cx="32961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▶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ul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, li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 정렬 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82794" y="6091646"/>
            <a:ext cx="58565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display:flex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가로정렬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09442" y="1679853"/>
            <a:ext cx="19050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행성 슬라이드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63200" y="3009900"/>
            <a:ext cx="74414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행성을 보여주기 위한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수금지화목토천해명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총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개의 이미지 첨부 </a:t>
            </a:r>
            <a:endParaRPr kumimoji="0" lang="ko-KR" alt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74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39" y="2062216"/>
            <a:ext cx="17678400" cy="573610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4390" y="800100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09442" y="1047127"/>
            <a:ext cx="2069947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2522505" y="1688369"/>
            <a:ext cx="19050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행성 슬라이드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92" name="TextBox 991"/>
          <p:cNvSpPr txBox="1"/>
          <p:nvPr/>
        </p:nvSpPr>
        <p:spPr>
          <a:xfrm>
            <a:off x="1397658" y="8303229"/>
            <a:ext cx="13258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Back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버튼과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Next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버튼으로 이미지를 슬라이드 기능으로 구현하기 위해  </a:t>
            </a:r>
            <a:endParaRPr kumimoji="0" lang="en-US" altLang="ko-KR" sz="2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jQuery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javascript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사용 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677131" y="4141264"/>
            <a:ext cx="914400" cy="914400"/>
          </a:xfrm>
          <a:prstGeom prst="roundRect">
            <a:avLst>
              <a:gd name="adj" fmla="val 34762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Calibri"/>
                <a:cs typeface="+mn-cs"/>
              </a:rPr>
              <a:t>&lt;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078200" y="4324490"/>
            <a:ext cx="914400" cy="914400"/>
          </a:xfrm>
          <a:prstGeom prst="roundRect">
            <a:avLst>
              <a:gd name="adj" fmla="val 30953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오른쪽 화살표 설명선 3"/>
          <p:cNvSpPr/>
          <p:nvPr/>
        </p:nvSpPr>
        <p:spPr>
          <a:xfrm rot="16200000">
            <a:off x="-8669" y="5535428"/>
            <a:ext cx="2286000" cy="1609978"/>
          </a:xfrm>
          <a:prstGeom prst="rightArrowCallout">
            <a:avLst>
              <a:gd name="adj1" fmla="val 21755"/>
              <a:gd name="adj2" fmla="val 25000"/>
              <a:gd name="adj3" fmla="val 25000"/>
              <a:gd name="adj4" fmla="val 56776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Back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9" name="오른쪽 화살표 설명선 18"/>
          <p:cNvSpPr/>
          <p:nvPr/>
        </p:nvSpPr>
        <p:spPr>
          <a:xfrm rot="16200000">
            <a:off x="15435244" y="5647741"/>
            <a:ext cx="2200312" cy="1698461"/>
          </a:xfrm>
          <a:prstGeom prst="rightArrowCallout">
            <a:avLst>
              <a:gd name="adj1" fmla="val 16797"/>
              <a:gd name="adj2" fmla="val 25000"/>
              <a:gd name="adj3" fmla="val 25000"/>
              <a:gd name="adj4" fmla="val 56776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Next</a:t>
            </a:r>
            <a:endParaRPr kumimoji="0" lang="ko-KR" altLang="en-US" sz="2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19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390" y="800100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42" y="1047127"/>
            <a:ext cx="2069947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sp>
        <p:nvSpPr>
          <p:cNvPr id="67" name="TextBox 66"/>
          <p:cNvSpPr txBox="1"/>
          <p:nvPr/>
        </p:nvSpPr>
        <p:spPr>
          <a:xfrm>
            <a:off x="2496551" y="1717579"/>
            <a:ext cx="19050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행성 슬라이드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36205" y="6082200"/>
            <a:ext cx="2848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05" y="2750415"/>
            <a:ext cx="7413079" cy="540335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58200" y="3666990"/>
            <a:ext cx="9525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☞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imgs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=  class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명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slide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하위 </a:t>
            </a:r>
            <a:r>
              <a:rPr kumimoji="0" lang="en-US" altLang="ko-KR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ul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태그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(=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☞  </a:t>
            </a:r>
            <a:r>
              <a:rPr kumimoji="0" lang="en-US" altLang="ko-KR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img_count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=  </a:t>
            </a:r>
            <a:r>
              <a:rPr kumimoji="0" lang="en-US" altLang="ko-KR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imgs.children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().length;(=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 </a:t>
            </a:r>
            <a:r>
              <a:rPr kumimoji="0" lang="ko-KR" alt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하위요소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길이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=9)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2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☞  </a:t>
            </a:r>
            <a:r>
              <a:rPr kumimoji="0" lang="en-US" altLang="ko-KR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img_position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=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조건을 주기 위한 영역 구분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81025" y="3009900"/>
            <a:ext cx="2209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변수 지정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18755" y="6570849"/>
            <a:ext cx="5943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id=back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클릭시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back(); </a:t>
            </a:r>
            <a:r>
              <a:rPr kumimoji="0" lang="ko-KR" alt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함수실행</a:t>
            </a:r>
            <a:endParaRPr kumimoji="0" lang="en-US" altLang="ko-KR" sz="2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2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id=next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클릭시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next();  </a:t>
            </a:r>
            <a:r>
              <a:rPr kumimoji="0" lang="ko-KR" alt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함수실행</a:t>
            </a:r>
            <a:endParaRPr kumimoji="0" lang="ko-KR" altLang="en-US" sz="2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99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859" t="2816" r="18365" b="55290"/>
          <a:stretch/>
        </p:blipFill>
        <p:spPr>
          <a:xfrm>
            <a:off x="191449" y="2349847"/>
            <a:ext cx="3925837" cy="3082881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l="2839" t="-1" r="43828" b="42004"/>
          <a:stretch/>
        </p:blipFill>
        <p:spPr>
          <a:xfrm>
            <a:off x="9296400" y="904951"/>
            <a:ext cx="4604311" cy="48481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" t="615" r="32914" b="26009"/>
          <a:stretch/>
        </p:blipFill>
        <p:spPr>
          <a:xfrm>
            <a:off x="13996882" y="904951"/>
            <a:ext cx="3948611" cy="46957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390" y="800100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9442" y="1047127"/>
            <a:ext cx="2069947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15557444" y="1981229"/>
            <a:ext cx="189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= 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img_count(9)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557444" y="235635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=  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img_position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468600" y="303458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 = 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img_position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15422693" y="2720891"/>
            <a:ext cx="1768258" cy="47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V="1">
            <a:off x="15468600" y="2344807"/>
            <a:ext cx="1859590" cy="50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15418966" y="3413949"/>
            <a:ext cx="1918964" cy="143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097126" y="2287901"/>
            <a:ext cx="45696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1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107267" y="3044617"/>
            <a:ext cx="45696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100927" y="1922260"/>
            <a:ext cx="50087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9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097673" y="2660243"/>
            <a:ext cx="45641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9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515661" y="2697232"/>
            <a:ext cx="189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= 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img_count(9)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>
            <a:off x="15494600" y="3041154"/>
            <a:ext cx="1768259" cy="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496551" y="1717579"/>
            <a:ext cx="1905000" cy="4001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행성 슬라이드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37528" y="3856530"/>
            <a:ext cx="300796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Next()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 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608535" y="3891288"/>
            <a:ext cx="23883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back()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 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051582" y="1704836"/>
            <a:ext cx="189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= 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img_count(9)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025740" y="207996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=  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img_position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962738" y="275819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 = 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img_position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11916831" y="2420839"/>
            <a:ext cx="1983435" cy="236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V="1">
            <a:off x="11884108" y="2074168"/>
            <a:ext cx="2016158" cy="89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11842325" y="3127528"/>
            <a:ext cx="2033227" cy="143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1528689" y="2078000"/>
            <a:ext cx="45696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7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524826" y="2826191"/>
            <a:ext cx="45696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6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526607" y="1721186"/>
            <a:ext cx="50087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9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526607" y="2456859"/>
            <a:ext cx="45641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+mn-cs"/>
              </a:rPr>
              <a:t> 9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009799" y="2420839"/>
            <a:ext cx="189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cs typeface="+mn-cs"/>
              </a:rPr>
              <a:t>= 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img_count(9)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 flipV="1">
            <a:off x="11916830" y="2758196"/>
            <a:ext cx="1958722" cy="265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rcRect l="15499" t="46142" r="15441" b="5913"/>
          <a:stretch/>
        </p:blipFill>
        <p:spPr>
          <a:xfrm>
            <a:off x="4540784" y="2353361"/>
            <a:ext cx="4000203" cy="3120711"/>
          </a:xfrm>
          <a:prstGeom prst="rect">
            <a:avLst/>
          </a:prstGeom>
        </p:spPr>
      </p:pic>
      <p:sp>
        <p:nvSpPr>
          <p:cNvPr id="21" name="모서리가 접힌 도형 20"/>
          <p:cNvSpPr/>
          <p:nvPr/>
        </p:nvSpPr>
        <p:spPr>
          <a:xfrm>
            <a:off x="185726" y="5537577"/>
            <a:ext cx="3931560" cy="270546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☜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back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()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이미지포지션이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보다 크면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왼쪽간격에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+380px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주어 이미지가 오른쪽으로 이동하면서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이동할때마다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이미지 포지션에는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 더해지도록 함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 380px =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 가로 크기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모서리가 접힌 도형 65"/>
          <p:cNvSpPr/>
          <p:nvPr/>
        </p:nvSpPr>
        <p:spPr>
          <a:xfrm>
            <a:off x="4559832" y="5576044"/>
            <a:ext cx="3981155" cy="2667000"/>
          </a:xfrm>
          <a:prstGeom prst="foldedCorner">
            <a:avLst>
              <a:gd name="adj" fmla="val 1739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☜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next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()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</a:t>
            </a:r>
            <a:endParaRPr kumimoji="0" lang="en-US" altLang="ko-KR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이미지카운트보다 이미지포지션이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작을때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back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반대로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-380px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주어 이미지가 왼쪽으로 이동하면서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이동할때마다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이미지포지션에는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빼주도록함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4" name="설명선 2 23"/>
          <p:cNvSpPr/>
          <p:nvPr/>
        </p:nvSpPr>
        <p:spPr>
          <a:xfrm>
            <a:off x="8858885" y="6310131"/>
            <a:ext cx="2803484" cy="1935208"/>
          </a:xfrm>
          <a:prstGeom prst="borderCallout2">
            <a:avLst>
              <a:gd name="adj1" fmla="val 6992"/>
              <a:gd name="adj2" fmla="val -1024"/>
              <a:gd name="adj3" fmla="val 6600"/>
              <a:gd name="adj4" fmla="val -51768"/>
              <a:gd name="adj5" fmla="val -145792"/>
              <a:gd name="adj6" fmla="val -5257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img_position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===7)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마지막 이미지가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나왔을때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next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함수를 중단하기 위해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return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주어 함수에서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빠져나오게함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76400" y="8724900"/>
            <a:ext cx="129093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▷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back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함수와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next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함수에 </a:t>
            </a:r>
            <a:endParaRPr kumimoji="0" lang="en-US" altLang="ko-KR" sz="2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조건을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주기위해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영역 구분을 줄 수 있는 </a:t>
            </a:r>
            <a:r>
              <a:rPr kumimoji="0" lang="en-US" altLang="ko-KR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img_position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변수를 사용하였고 </a:t>
            </a:r>
            <a:r>
              <a:rPr kumimoji="0" lang="en-US" altLang="ko-KR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if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문으로 </a:t>
            </a:r>
            <a:r>
              <a:rPr kumimoji="0" lang="ko-KR" alt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조건문</a:t>
            </a: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작성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31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4390" y="800100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9442" y="1047127"/>
            <a:ext cx="2069947" cy="694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47" y="2243698"/>
            <a:ext cx="7907853" cy="6893641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203403" y="4914899"/>
            <a:ext cx="4216198" cy="3886201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925985" y="342899"/>
            <a:ext cx="8153400" cy="91440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4781" y="1047127"/>
            <a:ext cx="1407411" cy="3181973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8179725" y="4914899"/>
            <a:ext cx="1713010" cy="1608786"/>
          </a:xfrm>
          <a:prstGeom prst="rightArrow">
            <a:avLst/>
          </a:prstGeom>
          <a:solidFill>
            <a:srgbClr val="FF0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39690" y="1047127"/>
            <a:ext cx="1257172" cy="31819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5173" y="6416925"/>
            <a:ext cx="2015542" cy="21491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60608" y="636365"/>
            <a:ext cx="14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HTML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5123065" y="615434"/>
            <a:ext cx="1471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CSS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331926" y="4536562"/>
            <a:ext cx="3470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  &lt; HTML 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큰 틀은 </a:t>
            </a:r>
            <a:r>
              <a:rPr lang="en-US" altLang="ko-KR" dirty="0"/>
              <a:t>DIV</a:t>
            </a:r>
            <a:r>
              <a:rPr lang="ko-KR" altLang="en-US" dirty="0"/>
              <a:t>로 묶고 </a:t>
            </a:r>
            <a:endParaRPr lang="en-US" altLang="ko-KR" dirty="0"/>
          </a:p>
          <a:p>
            <a:r>
              <a:rPr lang="ko-KR" altLang="en-US" dirty="0"/>
              <a:t>선택 부분은 </a:t>
            </a:r>
            <a:r>
              <a:rPr lang="en-US" altLang="ko-KR" dirty="0"/>
              <a:t>Select </a:t>
            </a:r>
            <a:r>
              <a:rPr lang="ko-KR" altLang="en-US" dirty="0"/>
              <a:t>태그에 </a:t>
            </a:r>
            <a:endParaRPr lang="en-US" altLang="ko-KR" dirty="0"/>
          </a:p>
          <a:p>
            <a:r>
              <a:rPr lang="en-US" altLang="ko-KR" dirty="0"/>
              <a:t>option </a:t>
            </a:r>
            <a:r>
              <a:rPr lang="ko-KR" altLang="en-US" dirty="0"/>
              <a:t>태그를 달아서 누르면 </a:t>
            </a:r>
            <a:endParaRPr lang="en-US" altLang="ko-KR" dirty="0"/>
          </a:p>
          <a:p>
            <a:r>
              <a:rPr lang="en-US" altLang="ko-KR" dirty="0"/>
              <a:t>option</a:t>
            </a:r>
            <a:r>
              <a:rPr lang="ko-KR" altLang="en-US" dirty="0"/>
              <a:t>태그가 나오게끔 코드를 짬 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280256" y="4351122"/>
            <a:ext cx="43542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     &lt; CSS 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</a:p>
          <a:p>
            <a:r>
              <a:rPr lang="ko-KR" altLang="en-US" dirty="0"/>
              <a:t>옆 </a:t>
            </a:r>
            <a:r>
              <a:rPr lang="en-US" altLang="ko-KR" dirty="0"/>
              <a:t>main </a:t>
            </a:r>
            <a:r>
              <a:rPr lang="ko-KR" altLang="en-US" dirty="0"/>
              <a:t>크기에 맞추고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전체적인 크기를 맞춤  </a:t>
            </a:r>
            <a:endParaRPr lang="en-US" altLang="ko-KR" dirty="0"/>
          </a:p>
          <a:p>
            <a:r>
              <a:rPr lang="ko-KR" altLang="en-US" dirty="0"/>
              <a:t>제일 중요한 옆 </a:t>
            </a:r>
            <a:r>
              <a:rPr lang="en-US" altLang="ko-KR" dirty="0"/>
              <a:t>main </a:t>
            </a:r>
            <a:r>
              <a:rPr lang="ko-KR" altLang="en-US" dirty="0"/>
              <a:t>페이지 만큼 움직이게 하기 위하여 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en-US" altLang="ko-KR" dirty="0" err="1"/>
              <a:t>Postion:sticky</a:t>
            </a:r>
            <a:r>
              <a:rPr lang="en-US" altLang="ko-KR" dirty="0"/>
              <a:t>” </a:t>
            </a:r>
            <a:r>
              <a:rPr lang="ko-KR" altLang="en-US" dirty="0"/>
              <a:t>를 사용함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93372" y="8671134"/>
            <a:ext cx="7268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                                            &lt; JS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              </a:t>
            </a:r>
            <a:r>
              <a:rPr lang="en-US" altLang="ko-KR" dirty="0" err="1"/>
              <a:t>Jquery</a:t>
            </a:r>
            <a:r>
              <a:rPr lang="ko-KR" altLang="en-US" dirty="0"/>
              <a:t>를 이용하여    달력을 누르면 달력이 나오는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6205" y="636365"/>
            <a:ext cx="1443598" cy="1443598"/>
            <a:chOff x="436205" y="636365"/>
            <a:chExt cx="1443598" cy="14435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05" y="636365"/>
              <a:ext cx="1443598" cy="14435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519" y="805763"/>
            <a:ext cx="1088210" cy="11041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8909" y="938927"/>
            <a:ext cx="2469764" cy="8169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7267" y="1247659"/>
            <a:ext cx="593239" cy="95238"/>
            <a:chOff x="1807267" y="1247659"/>
            <a:chExt cx="593239" cy="95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1807267" y="1247659"/>
              <a:ext cx="593239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27991" y="2079963"/>
            <a:ext cx="15602907" cy="5041321"/>
            <a:chOff x="1627991" y="2079963"/>
            <a:chExt cx="15602907" cy="50413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7991" y="2079963"/>
              <a:ext cx="15602907" cy="50413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7163" y="7065008"/>
            <a:ext cx="12656001" cy="20640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80784" y="8284211"/>
            <a:ext cx="5363164" cy="1040789"/>
            <a:chOff x="6780784" y="8284211"/>
            <a:chExt cx="5363164" cy="10407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0784" y="8284211"/>
              <a:ext cx="5363164" cy="10407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b="1" dirty="0" smtClean="0">
            <a:latin typeface="맑은 고딕"/>
            <a:ea typeface="맑은 고딕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b="1" dirty="0" smtClean="0">
            <a:latin typeface="맑은 고딕"/>
            <a:ea typeface="맑은 고딕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b="1" dirty="0" smtClean="0">
            <a:latin typeface="맑은 고딕"/>
            <a:ea typeface="맑은 고딕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b="1" dirty="0" smtClean="0">
            <a:latin typeface="맑은 고딕"/>
            <a:ea typeface="맑은 고딕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b="1" dirty="0" smtClean="0">
            <a:latin typeface="맑은 고딕"/>
            <a:ea typeface="맑은 고딕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b="1" dirty="0" smtClean="0">
            <a:latin typeface="맑은 고딕"/>
            <a:ea typeface="맑은 고딕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804</Words>
  <Application>Microsoft Office PowerPoint</Application>
  <PresentationFormat>사용자 지정</PresentationFormat>
  <Paragraphs>169</Paragraphs>
  <Slides>30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30</vt:i4>
      </vt:variant>
    </vt:vector>
  </HeadingPairs>
  <TitlesOfParts>
    <vt:vector size="46" baseType="lpstr">
      <vt:lpstr>?? ??</vt:lpstr>
      <vt:lpstr>나눔스퀘어</vt:lpstr>
      <vt:lpstr>맑은 고딕</vt:lpstr>
      <vt:lpstr>바탕체</vt:lpstr>
      <vt:lpstr>함초롬돋움</vt:lpstr>
      <vt:lpstr>Arial</vt:lpstr>
      <vt:lpstr>Arial Rounded MT Bold</vt:lpstr>
      <vt:lpstr>Calibri</vt:lpstr>
      <vt:lpstr>Times New Roman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guro-hi</cp:lastModifiedBy>
  <cp:revision>20</cp:revision>
  <dcterms:created xsi:type="dcterms:W3CDTF">2023-03-12T10:28:17Z</dcterms:created>
  <dcterms:modified xsi:type="dcterms:W3CDTF">2023-03-13T05:44:22Z</dcterms:modified>
  <cp:version>1000.0000.01</cp:version>
</cp:coreProperties>
</file>